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sldIdLst>
    <p:sldId id="274" r:id="rId2"/>
    <p:sldId id="259" r:id="rId3"/>
    <p:sldId id="258" r:id="rId4"/>
    <p:sldId id="276" r:id="rId5"/>
    <p:sldId id="260" r:id="rId6"/>
    <p:sldId id="261" r:id="rId7"/>
    <p:sldId id="279" r:id="rId8"/>
    <p:sldId id="262" r:id="rId9"/>
    <p:sldId id="265" r:id="rId10"/>
    <p:sldId id="263" r:id="rId11"/>
    <p:sldId id="264" r:id="rId12"/>
    <p:sldId id="280" r:id="rId13"/>
    <p:sldId id="281" r:id="rId14"/>
    <p:sldId id="283" r:id="rId15"/>
    <p:sldId id="277" r:id="rId16"/>
    <p:sldId id="278"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4680" autoAdjust="0"/>
  </p:normalViewPr>
  <p:slideViewPr>
    <p:cSldViewPr>
      <p:cViewPr varScale="1">
        <p:scale>
          <a:sx n="70" d="100"/>
          <a:sy n="70" d="100"/>
        </p:scale>
        <p:origin x="133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0F2069-BB50-4638-8371-5292856E9702}" type="datetimeFigureOut">
              <a:rPr lang="en-IN" smtClean="0"/>
              <a:pPr/>
              <a:t>27-12-2019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4733FE-39B2-419D-86AE-F6D81005AAF2}" type="slidenum">
              <a:rPr lang="en-IN" smtClean="0"/>
              <a:pPr/>
              <a:t>‹#›</a:t>
            </a:fld>
            <a:endParaRPr lang="en-IN"/>
          </a:p>
        </p:txBody>
      </p:sp>
    </p:spTree>
    <p:extLst>
      <p:ext uri="{BB962C8B-B14F-4D97-AF65-F5344CB8AC3E}">
        <p14:creationId xmlns:p14="http://schemas.microsoft.com/office/powerpoint/2010/main" val="371787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84733FE-39B2-419D-86AE-F6D81005AAF2}" type="slidenum">
              <a:rPr lang="en-IN" smtClean="0"/>
              <a:pPr/>
              <a:t>2</a:t>
            </a:fld>
            <a:endParaRPr lang="en-IN"/>
          </a:p>
        </p:txBody>
      </p:sp>
    </p:spTree>
    <p:extLst>
      <p:ext uri="{BB962C8B-B14F-4D97-AF65-F5344CB8AC3E}">
        <p14:creationId xmlns:p14="http://schemas.microsoft.com/office/powerpoint/2010/main" val="382430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237184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68029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220895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257957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332593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321167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299645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259112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404634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40550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3B11F-D677-43CF-8779-D4539078358A}" type="datetimeFigureOut">
              <a:rPr lang="en-IN" smtClean="0"/>
              <a:pPr/>
              <a:t>27-12-2019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F33B63-396D-4895-918E-7718001F079B}" type="slidenum">
              <a:rPr lang="en-IN" smtClean="0"/>
              <a:pPr/>
              <a:t>‹#›</a:t>
            </a:fld>
            <a:endParaRPr lang="en-IN"/>
          </a:p>
        </p:txBody>
      </p:sp>
    </p:spTree>
    <p:extLst>
      <p:ext uri="{BB962C8B-B14F-4D97-AF65-F5344CB8AC3E}">
        <p14:creationId xmlns:p14="http://schemas.microsoft.com/office/powerpoint/2010/main" val="191143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3B11F-D677-43CF-8779-D4539078358A}" type="datetimeFigureOut">
              <a:rPr lang="en-IN" smtClean="0"/>
              <a:pPr/>
              <a:t>27-12-2019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33B63-396D-4895-918E-7718001F079B}" type="slidenum">
              <a:rPr lang="en-IN" smtClean="0"/>
              <a:pPr/>
              <a:t>‹#›</a:t>
            </a:fld>
            <a:endParaRPr lang="en-IN"/>
          </a:p>
        </p:txBody>
      </p:sp>
    </p:spTree>
    <p:extLst>
      <p:ext uri="{BB962C8B-B14F-4D97-AF65-F5344CB8AC3E}">
        <p14:creationId xmlns:p14="http://schemas.microsoft.com/office/powerpoint/2010/main" val="178272226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2204864"/>
            <a:ext cx="9144000" cy="4524315"/>
          </a:xfrm>
          <a:prstGeom prst="rect">
            <a:avLst/>
          </a:prstGeom>
        </p:spPr>
        <p:txBody>
          <a:bodyPr wrap="square">
            <a:spAutoFit/>
          </a:bodyPr>
          <a:lstStyle/>
          <a:p>
            <a:pPr algn="ctr"/>
            <a:r>
              <a:rPr lang="en-IN" sz="1900" b="1" dirty="0">
                <a:solidFill>
                  <a:schemeClr val="bg1"/>
                </a:solidFill>
              </a:rPr>
              <a:t>AeroCity, Amritsar brings to you an all new escape from your regular lifestyle into the one that you have always dreamt of. Located on Ajnala Road (Airport Road), we offer you an integrated township for living in close knit communities. Designed by highly experienced, renowned architects and town planners, AeroCity provides world-class facilities in an ecosystem that is perfectly in-sync with your needs and aspirations. </a:t>
            </a:r>
          </a:p>
          <a:p>
            <a:r>
              <a:rPr lang="en-IN" b="1" dirty="0"/>
              <a:t> </a:t>
            </a:r>
            <a:endParaRPr lang="en-IN" dirty="0"/>
          </a:p>
          <a:p>
            <a:pPr algn="ctr"/>
            <a:r>
              <a:rPr lang="en-IN" sz="2400" b="1" u="sng" dirty="0">
                <a:solidFill>
                  <a:srgbClr val="FFFF00"/>
                </a:solidFill>
              </a:rPr>
              <a:t>PRESENTING A CONCEPT OF SMART AND SECURE LIVING</a:t>
            </a:r>
            <a:r>
              <a:rPr lang="en-IN" b="1" u="sng" dirty="0">
                <a:solidFill>
                  <a:srgbClr val="FF0000"/>
                </a:solidFill>
              </a:rPr>
              <a:t> </a:t>
            </a:r>
            <a:endParaRPr lang="en-IN" b="1" dirty="0">
              <a:solidFill>
                <a:srgbClr val="FF0000"/>
              </a:solidFill>
            </a:endParaRPr>
          </a:p>
          <a:p>
            <a:r>
              <a:rPr lang="en-IN" dirty="0"/>
              <a:t> </a:t>
            </a:r>
            <a:r>
              <a:rPr lang="en-IN" i="1" dirty="0"/>
              <a:t> </a:t>
            </a:r>
            <a:endParaRPr lang="en-IN" dirty="0"/>
          </a:p>
          <a:p>
            <a:pPr algn="ctr"/>
            <a:r>
              <a:rPr lang="en-IN" sz="1900" b="1" i="1" dirty="0">
                <a:solidFill>
                  <a:schemeClr val="bg1"/>
                </a:solidFill>
              </a:rPr>
              <a:t>First of its kind, AeroCity is host to a fully integrated network by a reputed internet service provider giving the residents access to a free Wi-Fi system throughout the township along with unrestricted high-speed broadband cable access at every plot. </a:t>
            </a:r>
          </a:p>
          <a:p>
            <a:pPr algn="ctr"/>
            <a:r>
              <a:rPr lang="en-IN" sz="1900" b="1" i="1" dirty="0">
                <a:solidFill>
                  <a:schemeClr val="bg1"/>
                </a:solidFill>
              </a:rPr>
              <a:t>Furthermore, AeroCity gives a new definition to Secure Living by providing a multi-tiered round-the-clock security system with CCTVs across the township, a controlled access to the complex via a separate entry lane for residents using RFID tags and guests using intercom for verification. </a:t>
            </a:r>
            <a:endParaRPr lang="en-IN" sz="1900" b="1" dirty="0">
              <a:solidFill>
                <a:schemeClr val="bg1"/>
              </a:solidFill>
            </a:endParaRPr>
          </a:p>
        </p:txBody>
      </p:sp>
      <p:pic>
        <p:nvPicPr>
          <p:cNvPr id="3" name="Picture 2"/>
          <p:cNvPicPr/>
          <p:nvPr/>
        </p:nvPicPr>
        <p:blipFill>
          <a:blip r:embed="rId2"/>
          <a:stretch>
            <a:fillRect/>
          </a:stretch>
        </p:blipFill>
        <p:spPr>
          <a:xfrm>
            <a:off x="35496" y="5752"/>
            <a:ext cx="9073008" cy="1839072"/>
          </a:xfrm>
          <a:prstGeom prst="rect">
            <a:avLst/>
          </a:prstGeom>
        </p:spPr>
      </p:pic>
    </p:spTree>
    <p:extLst>
      <p:ext uri="{BB962C8B-B14F-4D97-AF65-F5344CB8AC3E}">
        <p14:creationId xmlns:p14="http://schemas.microsoft.com/office/powerpoint/2010/main" val="701296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ELEMENTS</a:t>
            </a:r>
            <a:endParaRPr lang="en-IN" dirty="0">
              <a:solidFill>
                <a:srgbClr val="FFFF00"/>
              </a:solidFill>
            </a:endParaRPr>
          </a:p>
        </p:txBody>
      </p:sp>
      <p:pic>
        <p:nvPicPr>
          <p:cNvPr id="3" name="Picture 2"/>
          <p:cNvPicPr/>
          <p:nvPr/>
        </p:nvPicPr>
        <p:blipFill>
          <a:blip r:embed="rId2"/>
          <a:stretch>
            <a:fillRect/>
          </a:stretch>
        </p:blipFill>
        <p:spPr>
          <a:xfrm>
            <a:off x="1" y="1142984"/>
            <a:ext cx="9144000" cy="5680736"/>
          </a:xfrm>
          <a:prstGeom prst="rect">
            <a:avLst/>
          </a:prstGeom>
        </p:spPr>
      </p:pic>
    </p:spTree>
    <p:extLst>
      <p:ext uri="{BB962C8B-B14F-4D97-AF65-F5344CB8AC3E}">
        <p14:creationId xmlns:p14="http://schemas.microsoft.com/office/powerpoint/2010/main" val="2731290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ELEMENTS</a:t>
            </a:r>
            <a:endParaRPr lang="en-IN" dirty="0">
              <a:solidFill>
                <a:srgbClr val="FFFF00"/>
              </a:solidFill>
            </a:endParaRPr>
          </a:p>
        </p:txBody>
      </p:sp>
      <p:pic>
        <p:nvPicPr>
          <p:cNvPr id="3" name="Picture 2"/>
          <p:cNvPicPr/>
          <p:nvPr/>
        </p:nvPicPr>
        <p:blipFill>
          <a:blip r:embed="rId2"/>
          <a:stretch>
            <a:fillRect/>
          </a:stretch>
        </p:blipFill>
        <p:spPr>
          <a:xfrm>
            <a:off x="107504" y="1556792"/>
            <a:ext cx="8856983" cy="5184576"/>
          </a:xfrm>
          <a:prstGeom prst="rect">
            <a:avLst/>
          </a:prstGeom>
        </p:spPr>
      </p:pic>
    </p:spTree>
    <p:extLst>
      <p:ext uri="{BB962C8B-B14F-4D97-AF65-F5344CB8AC3E}">
        <p14:creationId xmlns:p14="http://schemas.microsoft.com/office/powerpoint/2010/main" val="2242404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CLOCK TOWER</a:t>
            </a:r>
            <a:endParaRPr lang="en-US" dirty="0"/>
          </a:p>
        </p:txBody>
      </p:sp>
      <p:pic>
        <p:nvPicPr>
          <p:cNvPr id="3074"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8229600" cy="1143000"/>
          </a:xfrm>
        </p:spPr>
        <p:txBody>
          <a:bodyPr/>
          <a:lstStyle/>
          <a:p>
            <a:r>
              <a:rPr lang="en-IN" dirty="0" smtClean="0">
                <a:solidFill>
                  <a:srgbClr val="FFFF00"/>
                </a:solidFill>
              </a:rPr>
              <a:t>WATER HALO </a:t>
            </a:r>
            <a:endParaRPr lang="en-US" dirty="0"/>
          </a:p>
        </p:txBody>
      </p:sp>
      <p:pic>
        <p:nvPicPr>
          <p:cNvPr id="4098" name="Picture 2" descr="C:\Users\DELL\Desktop\New folder\WhatsApp Image 2019-04-20 at 10.11.48 PM(2).jpeg"/>
          <p:cNvPicPr>
            <a:picLocks noChangeAspect="1" noChangeArrowheads="1"/>
          </p:cNvPicPr>
          <p:nvPr/>
        </p:nvPicPr>
        <p:blipFill>
          <a:blip r:embed="rId2"/>
          <a:srcRect/>
          <a:stretch>
            <a:fillRect/>
          </a:stretch>
        </p:blipFill>
        <p:spPr bwMode="auto">
          <a:xfrm>
            <a:off x="0" y="1214422"/>
            <a:ext cx="9144064" cy="571504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IN" dirty="0" smtClean="0">
                <a:solidFill>
                  <a:srgbClr val="FFFF00"/>
                </a:solidFill>
              </a:rPr>
              <a:t>UNITY TOWER</a:t>
            </a:r>
            <a:endParaRPr lang="en-US" dirty="0">
              <a:solidFill>
                <a:srgbClr val="FFFF00"/>
              </a:solidFill>
            </a:endParaRPr>
          </a:p>
        </p:txBody>
      </p:sp>
      <p:pic>
        <p:nvPicPr>
          <p:cNvPr id="5122" name="Picture 2" descr="C:\Users\DELL\Desktop\New folder\WhatsApp Image 2019-04-20 at 10.11.50 PM(2).jpeg"/>
          <p:cNvPicPr>
            <a:picLocks noChangeAspect="1" noChangeArrowheads="1"/>
          </p:cNvPicPr>
          <p:nvPr/>
        </p:nvPicPr>
        <p:blipFill>
          <a:blip r:embed="rId2"/>
          <a:srcRect/>
          <a:stretch>
            <a:fillRect/>
          </a:stretch>
        </p:blipFill>
        <p:spPr bwMode="auto">
          <a:xfrm>
            <a:off x="0" y="1214422"/>
            <a:ext cx="9144000" cy="564357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490066"/>
          </a:xfrm>
        </p:spPr>
        <p:txBody>
          <a:bodyPr>
            <a:normAutofit fontScale="90000"/>
          </a:bodyPr>
          <a:lstStyle/>
          <a:p>
            <a:r>
              <a:rPr lang="en-IN" b="1" dirty="0" smtClean="0">
                <a:solidFill>
                  <a:srgbClr val="FFFF00"/>
                </a:solidFill>
              </a:rPr>
              <a:t>KEY PLAN</a:t>
            </a:r>
            <a:endParaRPr lang="en-IN" b="1" dirty="0">
              <a:solidFill>
                <a:srgbClr val="FFFF00"/>
              </a:solidFill>
            </a:endParaRPr>
          </a:p>
        </p:txBody>
      </p:sp>
      <p:pic>
        <p:nvPicPr>
          <p:cNvPr id="1026" name="Picture 2" descr="C:\Users\dell\Desktop\Key  Pla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56717" y="-741189"/>
            <a:ext cx="6200856" cy="892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513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85" y="116632"/>
            <a:ext cx="8229600" cy="562074"/>
          </a:xfrm>
        </p:spPr>
        <p:txBody>
          <a:bodyPr>
            <a:noAutofit/>
          </a:bodyPr>
          <a:lstStyle/>
          <a:p>
            <a:r>
              <a:rPr lang="en-IN" sz="3400" b="1" dirty="0" smtClean="0">
                <a:solidFill>
                  <a:srgbClr val="FFFF00"/>
                </a:solidFill>
              </a:rPr>
              <a:t>LAYOUT PLAN </a:t>
            </a:r>
            <a:endParaRPr lang="en-IN" sz="3400" b="1" dirty="0">
              <a:solidFill>
                <a:srgbClr val="FFFF00"/>
              </a:solidFill>
            </a:endParaRPr>
          </a:p>
        </p:txBody>
      </p:sp>
      <p:pic>
        <p:nvPicPr>
          <p:cNvPr id="2050" name="Picture 2" descr="C:\Users\dell\Desktop\Layout 11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33938" y="-740598"/>
            <a:ext cx="6093296" cy="906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304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564904"/>
            <a:ext cx="8229600" cy="1210146"/>
          </a:xfrm>
        </p:spPr>
        <p:txBody>
          <a:bodyPr/>
          <a:lstStyle/>
          <a:p>
            <a:r>
              <a:rPr lang="en-IN" dirty="0" smtClean="0">
                <a:solidFill>
                  <a:srgbClr val="FFFF00"/>
                </a:solidFill>
              </a:rPr>
              <a:t>THANK YOU </a:t>
            </a:r>
            <a:endParaRPr lang="en-IN" dirty="0">
              <a:solidFill>
                <a:srgbClr val="FFFF00"/>
              </a:solidFill>
            </a:endParaRPr>
          </a:p>
        </p:txBody>
      </p:sp>
    </p:spTree>
    <p:extLst>
      <p:ext uri="{BB962C8B-B14F-4D97-AF65-F5344CB8AC3E}">
        <p14:creationId xmlns:p14="http://schemas.microsoft.com/office/powerpoint/2010/main" val="3679814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60648"/>
            <a:ext cx="7086600" cy="2016224"/>
          </a:xfrm>
        </p:spPr>
        <p:txBody>
          <a:bodyPr>
            <a:normAutofit/>
          </a:bodyPr>
          <a:lstStyle/>
          <a:p>
            <a:pPr algn="ctr"/>
            <a:r>
              <a:rPr lang="en-IN" sz="4400" i="1" dirty="0" smtClean="0">
                <a:solidFill>
                  <a:srgbClr val="FFFF00"/>
                </a:solidFill>
              </a:rPr>
              <a:t>RERA #</a:t>
            </a:r>
            <a:r>
              <a:rPr lang="en-IN" i="1" dirty="0" smtClean="0">
                <a:solidFill>
                  <a:srgbClr val="FFFF00"/>
                </a:solidFill>
              </a:rPr>
              <a:t/>
            </a:r>
            <a:br>
              <a:rPr lang="en-IN" i="1" dirty="0" smtClean="0">
                <a:solidFill>
                  <a:srgbClr val="FFFF00"/>
                </a:solidFill>
              </a:rPr>
            </a:br>
            <a:r>
              <a:rPr lang="en-IN" sz="3200" i="1" dirty="0" smtClean="0">
                <a:solidFill>
                  <a:srgbClr val="FF0000"/>
                </a:solidFill>
              </a:rPr>
              <a:t>RERA # PBRERA-ASR02-PM0125</a:t>
            </a:r>
            <a:r>
              <a:rPr lang="en-IN" dirty="0" smtClean="0">
                <a:solidFill>
                  <a:srgbClr val="FF0000"/>
                </a:solidFill>
              </a:rPr>
              <a:t/>
            </a:r>
            <a:br>
              <a:rPr lang="en-IN" dirty="0" smtClean="0">
                <a:solidFill>
                  <a:srgbClr val="FF0000"/>
                </a:solidFill>
              </a:rPr>
            </a:br>
            <a:endParaRPr lang="en-IN" dirty="0">
              <a:solidFill>
                <a:srgbClr val="FF0000"/>
              </a:solidFill>
            </a:endParaRPr>
          </a:p>
        </p:txBody>
      </p:sp>
      <p:sp>
        <p:nvSpPr>
          <p:cNvPr id="3" name="Text Placeholder 2"/>
          <p:cNvSpPr>
            <a:spLocks noGrp="1"/>
          </p:cNvSpPr>
          <p:nvPr>
            <p:ph type="body" idx="1"/>
          </p:nvPr>
        </p:nvSpPr>
        <p:spPr>
          <a:xfrm>
            <a:off x="755576" y="4149080"/>
            <a:ext cx="7772400" cy="1500187"/>
          </a:xfrm>
        </p:spPr>
        <p:txBody>
          <a:bodyPr>
            <a:normAutofit fontScale="25000" lnSpcReduction="20000"/>
          </a:bodyPr>
          <a:lstStyle/>
          <a:p>
            <a:pPr algn="ctr"/>
            <a:endParaRPr lang="en-IN" sz="4400" dirty="0" smtClean="0">
              <a:solidFill>
                <a:srgbClr val="FFFF00"/>
              </a:solidFill>
            </a:endParaRPr>
          </a:p>
          <a:p>
            <a:pPr algn="ctr"/>
            <a:endParaRPr lang="en-IN" sz="4400" dirty="0">
              <a:solidFill>
                <a:srgbClr val="FFFF00"/>
              </a:solidFill>
            </a:endParaRPr>
          </a:p>
          <a:p>
            <a:pPr algn="ctr"/>
            <a:endParaRPr lang="en-IN" sz="9600" dirty="0" smtClean="0">
              <a:solidFill>
                <a:srgbClr val="FFFF00"/>
              </a:solidFill>
            </a:endParaRPr>
          </a:p>
          <a:p>
            <a:pPr algn="ctr"/>
            <a:r>
              <a:rPr lang="en-IN" sz="17600" b="1" i="1" dirty="0" smtClean="0">
                <a:solidFill>
                  <a:srgbClr val="FFFF00"/>
                </a:solidFill>
              </a:rPr>
              <a:t>LICENSE # </a:t>
            </a:r>
            <a:endParaRPr lang="en-IN" sz="12800" b="1" i="1" dirty="0" smtClean="0">
              <a:solidFill>
                <a:srgbClr val="FFFF00"/>
              </a:solidFill>
            </a:endParaRPr>
          </a:p>
          <a:p>
            <a:pPr algn="ctr"/>
            <a:r>
              <a:rPr lang="en-IN" sz="12800" b="1" i="1" dirty="0" smtClean="0">
                <a:solidFill>
                  <a:srgbClr val="FF0000"/>
                </a:solidFill>
              </a:rPr>
              <a:t>1.DC-ADA/2018/39 Dt. 07.12.2018</a:t>
            </a:r>
          </a:p>
          <a:p>
            <a:endParaRPr lang="en-IN" b="1" i="1" dirty="0">
              <a:solidFill>
                <a:srgbClr val="FFFF00"/>
              </a:solidFill>
            </a:endParaRPr>
          </a:p>
          <a:p>
            <a:endParaRPr lang="en-IN" dirty="0" smtClean="0">
              <a:solidFill>
                <a:srgbClr val="FFFF00"/>
              </a:solidFill>
            </a:endParaRPr>
          </a:p>
          <a:p>
            <a:endParaRPr lang="en-IN" dirty="0"/>
          </a:p>
        </p:txBody>
      </p:sp>
    </p:spTree>
    <p:extLst>
      <p:ext uri="{BB962C8B-B14F-4D97-AF65-F5344CB8AC3E}">
        <p14:creationId xmlns:p14="http://schemas.microsoft.com/office/powerpoint/2010/main" val="1480509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792088"/>
          </a:xfrm>
        </p:spPr>
        <p:txBody>
          <a:bodyPr/>
          <a:lstStyle/>
          <a:p>
            <a:r>
              <a:rPr lang="en-IN" b="1" i="1" u="sng" dirty="0">
                <a:solidFill>
                  <a:srgbClr val="FFFF00"/>
                </a:solidFill>
              </a:rPr>
              <a:t>FEW SALIENT FEATURES </a:t>
            </a:r>
            <a:endParaRPr lang="en-IN" b="1" dirty="0">
              <a:solidFill>
                <a:srgbClr val="FFFF00"/>
              </a:solidFill>
            </a:endParaRPr>
          </a:p>
        </p:txBody>
      </p:sp>
      <p:sp>
        <p:nvSpPr>
          <p:cNvPr id="3" name="Content Placeholder 2"/>
          <p:cNvSpPr>
            <a:spLocks noGrp="1"/>
          </p:cNvSpPr>
          <p:nvPr>
            <p:ph idx="1"/>
          </p:nvPr>
        </p:nvSpPr>
        <p:spPr>
          <a:xfrm>
            <a:off x="395536" y="836712"/>
            <a:ext cx="8229600" cy="5904656"/>
          </a:xfrm>
        </p:spPr>
        <p:txBody>
          <a:bodyPr>
            <a:noAutofit/>
          </a:bodyPr>
          <a:lstStyle/>
          <a:p>
            <a:r>
              <a:rPr lang="en-IN" sz="1600" i="1" dirty="0" smtClean="0">
                <a:solidFill>
                  <a:schemeClr val="bg1"/>
                </a:solidFill>
              </a:rPr>
              <a:t>Wi-Fi , Wireless, CCTV, Security, Fore walled Integrated  Township</a:t>
            </a:r>
          </a:p>
          <a:p>
            <a:pPr marL="0" indent="0">
              <a:buNone/>
            </a:pPr>
            <a:endParaRPr lang="en-IN" sz="1600" i="1" dirty="0" smtClean="0">
              <a:solidFill>
                <a:schemeClr val="bg1"/>
              </a:solidFill>
            </a:endParaRPr>
          </a:p>
          <a:p>
            <a:r>
              <a:rPr lang="en-IN" sz="1600" i="1" dirty="0" smtClean="0">
                <a:solidFill>
                  <a:schemeClr val="bg1"/>
                </a:solidFill>
              </a:rPr>
              <a:t> </a:t>
            </a:r>
            <a:r>
              <a:rPr lang="en-IN" sz="1600" i="1" dirty="0">
                <a:solidFill>
                  <a:schemeClr val="bg1"/>
                </a:solidFill>
              </a:rPr>
              <a:t>Only 1 Km to the Airport </a:t>
            </a:r>
            <a:endParaRPr lang="en-IN" sz="1600" i="1" dirty="0" smtClean="0">
              <a:solidFill>
                <a:schemeClr val="bg1"/>
              </a:solidFill>
            </a:endParaRPr>
          </a:p>
          <a:p>
            <a:endParaRPr lang="en-IN" sz="1600" dirty="0">
              <a:solidFill>
                <a:schemeClr val="bg1"/>
              </a:solidFill>
            </a:endParaRPr>
          </a:p>
          <a:p>
            <a:r>
              <a:rPr lang="en-IN" sz="1600" i="1" dirty="0" smtClean="0">
                <a:solidFill>
                  <a:schemeClr val="bg1"/>
                </a:solidFill>
              </a:rPr>
              <a:t> </a:t>
            </a:r>
            <a:r>
              <a:rPr lang="en-IN" sz="1600" i="1" dirty="0">
                <a:solidFill>
                  <a:schemeClr val="bg1"/>
                </a:solidFill>
              </a:rPr>
              <a:t>Amritsar’s best Clubhouse managed professionally by a reputed Hospitality Group </a:t>
            </a:r>
            <a:r>
              <a:rPr lang="en-IN" sz="1600" i="1" dirty="0" smtClean="0">
                <a:solidFill>
                  <a:schemeClr val="bg1"/>
                </a:solidFill>
              </a:rPr>
              <a:t> featuring</a:t>
            </a:r>
          </a:p>
          <a:p>
            <a:endParaRPr lang="en-IN" sz="1600" i="1" dirty="0">
              <a:solidFill>
                <a:schemeClr val="bg1"/>
              </a:solidFill>
            </a:endParaRPr>
          </a:p>
          <a:p>
            <a:r>
              <a:rPr lang="en-IN" sz="1600" i="1" dirty="0">
                <a:solidFill>
                  <a:schemeClr val="bg1"/>
                </a:solidFill>
              </a:rPr>
              <a:t>All weather heated swimming </a:t>
            </a:r>
            <a:r>
              <a:rPr lang="en-IN" sz="1600" i="1" dirty="0" smtClean="0">
                <a:solidFill>
                  <a:schemeClr val="bg1"/>
                </a:solidFill>
              </a:rPr>
              <a:t>pool of  the city.</a:t>
            </a:r>
          </a:p>
          <a:p>
            <a:endParaRPr lang="en-IN" sz="1600" i="1" dirty="0">
              <a:solidFill>
                <a:schemeClr val="bg1"/>
              </a:solidFill>
            </a:endParaRPr>
          </a:p>
          <a:p>
            <a:r>
              <a:rPr lang="en-IN" sz="1600" i="1" dirty="0" smtClean="0">
                <a:solidFill>
                  <a:schemeClr val="bg1"/>
                </a:solidFill>
              </a:rPr>
              <a:t>GYM, Snooker, Table Tennis, Squash &amp; Cards Room</a:t>
            </a:r>
            <a:r>
              <a:rPr lang="en-IN" sz="1600" i="1" dirty="0">
                <a:solidFill>
                  <a:schemeClr val="bg1"/>
                </a:solidFill>
              </a:rPr>
              <a:t> </a:t>
            </a:r>
            <a:r>
              <a:rPr lang="en-IN" sz="1600" i="1" dirty="0" smtClean="0">
                <a:solidFill>
                  <a:schemeClr val="bg1"/>
                </a:solidFill>
              </a:rPr>
              <a:t> facilities  ETC.</a:t>
            </a:r>
          </a:p>
          <a:p>
            <a:endParaRPr lang="en-IN" sz="1600" dirty="0">
              <a:solidFill>
                <a:schemeClr val="bg1"/>
              </a:solidFill>
            </a:endParaRPr>
          </a:p>
          <a:p>
            <a:r>
              <a:rPr lang="en-IN" sz="1600" i="1" dirty="0" smtClean="0">
                <a:solidFill>
                  <a:schemeClr val="bg1"/>
                </a:solidFill>
              </a:rPr>
              <a:t>120</a:t>
            </a:r>
            <a:r>
              <a:rPr lang="en-IN" sz="1600" i="1" dirty="0">
                <a:solidFill>
                  <a:schemeClr val="bg1"/>
                </a:solidFill>
              </a:rPr>
              <a:t>’ </a:t>
            </a:r>
            <a:r>
              <a:rPr lang="en-IN" sz="1600" i="1" dirty="0" smtClean="0">
                <a:solidFill>
                  <a:schemeClr val="bg1"/>
                </a:solidFill>
              </a:rPr>
              <a:t>wide </a:t>
            </a:r>
            <a:r>
              <a:rPr lang="en-IN" sz="1600" i="1" dirty="0">
                <a:solidFill>
                  <a:schemeClr val="bg1"/>
                </a:solidFill>
              </a:rPr>
              <a:t>roads and connecting Roads are of </a:t>
            </a:r>
            <a:r>
              <a:rPr lang="en-IN" sz="1600" i="1" dirty="0" smtClean="0">
                <a:solidFill>
                  <a:schemeClr val="bg1"/>
                </a:solidFill>
              </a:rPr>
              <a:t>60’&amp; 40’ Ft</a:t>
            </a:r>
          </a:p>
          <a:p>
            <a:endParaRPr lang="en-IN" sz="1600" dirty="0">
              <a:solidFill>
                <a:schemeClr val="bg1"/>
              </a:solidFill>
            </a:endParaRPr>
          </a:p>
          <a:p>
            <a:r>
              <a:rPr lang="en-IN" sz="1600" i="1" dirty="0" smtClean="0">
                <a:solidFill>
                  <a:schemeClr val="bg1"/>
                </a:solidFill>
              </a:rPr>
              <a:t>15-20 </a:t>
            </a:r>
            <a:r>
              <a:rPr lang="en-IN" sz="1600" i="1" dirty="0">
                <a:solidFill>
                  <a:schemeClr val="bg1"/>
                </a:solidFill>
              </a:rPr>
              <a:t>theme Parks close to 12 Acres </a:t>
            </a:r>
            <a:endParaRPr lang="en-IN" sz="1600" i="1" dirty="0" smtClean="0">
              <a:solidFill>
                <a:schemeClr val="bg1"/>
              </a:solidFill>
            </a:endParaRPr>
          </a:p>
          <a:p>
            <a:endParaRPr lang="en-IN" sz="1600" dirty="0">
              <a:solidFill>
                <a:schemeClr val="bg1"/>
              </a:solidFill>
            </a:endParaRPr>
          </a:p>
          <a:p>
            <a:r>
              <a:rPr lang="en-IN" sz="1600" i="1" dirty="0" smtClean="0">
                <a:solidFill>
                  <a:schemeClr val="bg1"/>
                </a:solidFill>
              </a:rPr>
              <a:t>Dedicated </a:t>
            </a:r>
            <a:r>
              <a:rPr lang="en-IN" sz="1600" i="1" dirty="0">
                <a:solidFill>
                  <a:schemeClr val="bg1"/>
                </a:solidFill>
              </a:rPr>
              <a:t>bike lane and vehicle speed control mechanisms </a:t>
            </a:r>
            <a:endParaRPr lang="en-IN" sz="1600" i="1" dirty="0" smtClean="0">
              <a:solidFill>
                <a:schemeClr val="bg1"/>
              </a:solidFill>
            </a:endParaRPr>
          </a:p>
          <a:p>
            <a:endParaRPr lang="en-IN" sz="1600" dirty="0">
              <a:solidFill>
                <a:schemeClr val="bg1"/>
              </a:solidFill>
            </a:endParaRPr>
          </a:p>
          <a:p>
            <a:r>
              <a:rPr lang="en-IN" sz="1600" i="1" dirty="0" smtClean="0">
                <a:solidFill>
                  <a:schemeClr val="bg1"/>
                </a:solidFill>
              </a:rPr>
              <a:t>3 </a:t>
            </a:r>
            <a:r>
              <a:rPr lang="en-IN" sz="1600" i="1" dirty="0">
                <a:solidFill>
                  <a:schemeClr val="bg1"/>
                </a:solidFill>
              </a:rPr>
              <a:t>Shopping centres for convenience </a:t>
            </a:r>
            <a:endParaRPr lang="en-IN" sz="1600" i="1" dirty="0" smtClean="0">
              <a:solidFill>
                <a:schemeClr val="bg1"/>
              </a:solidFill>
            </a:endParaRPr>
          </a:p>
          <a:p>
            <a:endParaRPr lang="en-IN" sz="1600" i="1" dirty="0">
              <a:solidFill>
                <a:schemeClr val="bg1"/>
              </a:solidFill>
            </a:endParaRPr>
          </a:p>
          <a:p>
            <a:r>
              <a:rPr lang="en-IN" sz="1600" i="1" dirty="0" smtClean="0">
                <a:solidFill>
                  <a:schemeClr val="bg1"/>
                </a:solidFill>
              </a:rPr>
              <a:t>11 KM to Golden Temple</a:t>
            </a:r>
            <a:endParaRPr lang="en-IN" sz="1600" i="1" dirty="0">
              <a:solidFill>
                <a:schemeClr val="bg1"/>
              </a:solidFill>
            </a:endParaRPr>
          </a:p>
          <a:p>
            <a:endParaRPr lang="en-IN" sz="1200" i="1" dirty="0" smtClean="0">
              <a:solidFill>
                <a:schemeClr val="bg1"/>
              </a:solidFill>
            </a:endParaRPr>
          </a:p>
        </p:txBody>
      </p:sp>
    </p:spTree>
    <p:extLst>
      <p:ext uri="{BB962C8B-B14F-4D97-AF65-F5344CB8AC3E}">
        <p14:creationId xmlns:p14="http://schemas.microsoft.com/office/powerpoint/2010/main" val="2427447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176" y="116632"/>
            <a:ext cx="8229600" cy="6624736"/>
          </a:xfrm>
        </p:spPr>
        <p:txBody>
          <a:bodyPr>
            <a:noAutofit/>
          </a:bodyPr>
          <a:lstStyle/>
          <a:p>
            <a:pPr marL="285750" indent="-285750"/>
            <a:r>
              <a:rPr lang="en-IN" sz="1600" i="1" dirty="0">
                <a:solidFill>
                  <a:schemeClr val="bg1"/>
                </a:solidFill>
              </a:rPr>
              <a:t>5 School Sites</a:t>
            </a:r>
          </a:p>
          <a:p>
            <a:pPr marL="285750" indent="-285750"/>
            <a:endParaRPr lang="en-IN" sz="1600" i="1" dirty="0">
              <a:solidFill>
                <a:schemeClr val="bg1"/>
              </a:solidFill>
            </a:endParaRPr>
          </a:p>
          <a:p>
            <a:pPr marL="285750" indent="-285750"/>
            <a:r>
              <a:rPr lang="en-IN" sz="1600" i="1" dirty="0">
                <a:solidFill>
                  <a:schemeClr val="bg1"/>
                </a:solidFill>
              </a:rPr>
              <a:t>Adequate water supply </a:t>
            </a:r>
          </a:p>
          <a:p>
            <a:pPr marL="285750" indent="-285750"/>
            <a:endParaRPr lang="en-IN" sz="1600" i="1" dirty="0">
              <a:solidFill>
                <a:schemeClr val="bg1"/>
              </a:solidFill>
            </a:endParaRPr>
          </a:p>
          <a:p>
            <a:pPr marL="285750" indent="-285750"/>
            <a:r>
              <a:rPr lang="en-IN" sz="1600" i="1" dirty="0">
                <a:solidFill>
                  <a:schemeClr val="bg1"/>
                </a:solidFill>
              </a:rPr>
              <a:t>1 Primary HealthCare Facility (2500 Sq. Yd.)</a:t>
            </a:r>
          </a:p>
          <a:p>
            <a:pPr marL="285750" indent="-285750"/>
            <a:endParaRPr lang="en-IN" sz="1600" i="1" dirty="0">
              <a:solidFill>
                <a:schemeClr val="bg1"/>
              </a:solidFill>
            </a:endParaRPr>
          </a:p>
          <a:p>
            <a:pPr marL="285750" indent="-285750"/>
            <a:r>
              <a:rPr lang="en-IN" sz="1600" i="1" dirty="0">
                <a:solidFill>
                  <a:schemeClr val="bg1"/>
                </a:solidFill>
              </a:rPr>
              <a:t>Underground </a:t>
            </a:r>
            <a:r>
              <a:rPr lang="en-IN" sz="1600" i="1" dirty="0" smtClean="0">
                <a:solidFill>
                  <a:schemeClr val="bg1"/>
                </a:solidFill>
              </a:rPr>
              <a:t>Electricity Cables </a:t>
            </a:r>
            <a:endParaRPr lang="en-IN" sz="1600" i="1" dirty="0">
              <a:solidFill>
                <a:schemeClr val="bg1"/>
              </a:solidFill>
            </a:endParaRPr>
          </a:p>
          <a:p>
            <a:pPr marL="285750" indent="-285750"/>
            <a:endParaRPr lang="en-IN" sz="1600" i="1" dirty="0">
              <a:solidFill>
                <a:schemeClr val="bg1"/>
              </a:solidFill>
            </a:endParaRPr>
          </a:p>
          <a:p>
            <a:pPr marL="285750" indent="-285750"/>
            <a:r>
              <a:rPr lang="en-IN" sz="1600" i="1" dirty="0">
                <a:solidFill>
                  <a:schemeClr val="bg1"/>
                </a:solidFill>
              </a:rPr>
              <a:t>Sewage Treatment Plant</a:t>
            </a:r>
          </a:p>
          <a:p>
            <a:pPr marL="285750" indent="-285750"/>
            <a:endParaRPr lang="en-IN" sz="1600" i="1" dirty="0">
              <a:solidFill>
                <a:schemeClr val="bg1"/>
              </a:solidFill>
            </a:endParaRPr>
          </a:p>
          <a:p>
            <a:pPr marL="285750" indent="-285750"/>
            <a:r>
              <a:rPr lang="en-IN" sz="1600" i="1" dirty="0">
                <a:solidFill>
                  <a:schemeClr val="bg1"/>
                </a:solidFill>
              </a:rPr>
              <a:t>Plot Size range from 150 - 730 square yards </a:t>
            </a:r>
          </a:p>
          <a:p>
            <a:endParaRPr lang="en-IN" sz="1600" i="1" dirty="0">
              <a:solidFill>
                <a:schemeClr val="bg1"/>
              </a:solidFill>
            </a:endParaRPr>
          </a:p>
          <a:p>
            <a:pPr marL="285750" indent="-285750"/>
            <a:r>
              <a:rPr lang="en-IN" sz="1600" i="1" dirty="0">
                <a:solidFill>
                  <a:schemeClr val="bg1"/>
                </a:solidFill>
              </a:rPr>
              <a:t>Dedicated jogging and Cycle track </a:t>
            </a:r>
          </a:p>
          <a:p>
            <a:pPr marL="285750" indent="-285750"/>
            <a:endParaRPr lang="en-IN" sz="1600" i="1" dirty="0">
              <a:solidFill>
                <a:schemeClr val="bg1"/>
              </a:solidFill>
            </a:endParaRPr>
          </a:p>
          <a:p>
            <a:pPr marL="285750" indent="-285750"/>
            <a:r>
              <a:rPr lang="en-IN" sz="1600" i="1" dirty="0">
                <a:solidFill>
                  <a:schemeClr val="bg1"/>
                </a:solidFill>
              </a:rPr>
              <a:t>Eco friendly development including rainwater and energy harvesting</a:t>
            </a:r>
          </a:p>
          <a:p>
            <a:endParaRPr lang="en-IN" sz="1600" i="1" dirty="0">
              <a:solidFill>
                <a:schemeClr val="bg1"/>
              </a:solidFill>
            </a:endParaRPr>
          </a:p>
          <a:p>
            <a:pPr marL="285750" indent="-285750"/>
            <a:r>
              <a:rPr lang="en-IN" sz="1600" i="1" dirty="0">
                <a:solidFill>
                  <a:schemeClr val="bg1"/>
                </a:solidFill>
              </a:rPr>
              <a:t>RFID tags / Automatic Boom Barriers dedicated lane for resident vehicles</a:t>
            </a:r>
          </a:p>
          <a:p>
            <a:pPr marL="285750" indent="-285750"/>
            <a:endParaRPr lang="en-IN" sz="1600" i="1" dirty="0">
              <a:solidFill>
                <a:schemeClr val="bg1"/>
              </a:solidFill>
            </a:endParaRPr>
          </a:p>
          <a:p>
            <a:pPr marL="285750" indent="-285750"/>
            <a:r>
              <a:rPr lang="en-IN" sz="1600" i="1" dirty="0" smtClean="0">
                <a:solidFill>
                  <a:schemeClr val="bg1"/>
                </a:solidFill>
              </a:rPr>
              <a:t>10 </a:t>
            </a:r>
            <a:r>
              <a:rPr lang="en-IN" sz="1600" i="1" dirty="0">
                <a:solidFill>
                  <a:schemeClr val="bg1"/>
                </a:solidFill>
              </a:rPr>
              <a:t>km to ISBT Amritsar </a:t>
            </a:r>
          </a:p>
          <a:p>
            <a:pPr marL="285750" indent="-285750"/>
            <a:endParaRPr lang="en-IN" sz="1600" i="1" dirty="0">
              <a:solidFill>
                <a:schemeClr val="bg1"/>
              </a:solidFill>
            </a:endParaRPr>
          </a:p>
          <a:p>
            <a:pPr marL="285750" indent="-285750"/>
            <a:r>
              <a:rPr lang="en-IN" sz="1600" i="1" dirty="0">
                <a:solidFill>
                  <a:schemeClr val="bg1"/>
                </a:solidFill>
              </a:rPr>
              <a:t> </a:t>
            </a:r>
            <a:r>
              <a:rPr lang="en-IN" sz="1600" i="1" dirty="0" smtClean="0">
                <a:solidFill>
                  <a:schemeClr val="bg1"/>
                </a:solidFill>
              </a:rPr>
              <a:t>8 </a:t>
            </a:r>
            <a:r>
              <a:rPr lang="en-IN" sz="1600" i="1" dirty="0">
                <a:solidFill>
                  <a:schemeClr val="bg1"/>
                </a:solidFill>
              </a:rPr>
              <a:t>Km to Railway Station </a:t>
            </a:r>
          </a:p>
        </p:txBody>
      </p:sp>
    </p:spTree>
    <p:extLst>
      <p:ext uri="{BB962C8B-B14F-4D97-AF65-F5344CB8AC3E}">
        <p14:creationId xmlns:p14="http://schemas.microsoft.com/office/powerpoint/2010/main" val="1502474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FEATURE ENTRY WALL 1</a:t>
            </a:r>
            <a:endParaRPr lang="en-IN" dirty="0">
              <a:solidFill>
                <a:srgbClr val="FFFF00"/>
              </a:solidFill>
            </a:endParaRPr>
          </a:p>
        </p:txBody>
      </p:sp>
      <p:pic>
        <p:nvPicPr>
          <p:cNvPr id="3" name="Picture 2"/>
          <p:cNvPicPr/>
          <p:nvPr/>
        </p:nvPicPr>
        <p:blipFill>
          <a:blip r:embed="rId2"/>
          <a:stretch>
            <a:fillRect/>
          </a:stretch>
        </p:blipFill>
        <p:spPr>
          <a:xfrm>
            <a:off x="467544" y="1469072"/>
            <a:ext cx="8280920" cy="5344304"/>
          </a:xfrm>
          <a:prstGeom prst="rect">
            <a:avLst/>
          </a:prstGeom>
        </p:spPr>
      </p:pic>
    </p:spTree>
    <p:extLst>
      <p:ext uri="{BB962C8B-B14F-4D97-AF65-F5344CB8AC3E}">
        <p14:creationId xmlns:p14="http://schemas.microsoft.com/office/powerpoint/2010/main" val="1286636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FEATURE ENTRY WALL 1</a:t>
            </a:r>
            <a:endParaRPr lang="en-IN" dirty="0">
              <a:solidFill>
                <a:srgbClr val="FFFF00"/>
              </a:solidFill>
            </a:endParaRPr>
          </a:p>
        </p:txBody>
      </p:sp>
      <p:pic>
        <p:nvPicPr>
          <p:cNvPr id="3" name="Picture 2"/>
          <p:cNvPicPr/>
          <p:nvPr/>
        </p:nvPicPr>
        <p:blipFill>
          <a:blip r:embed="rId2"/>
          <a:stretch>
            <a:fillRect/>
          </a:stretch>
        </p:blipFill>
        <p:spPr>
          <a:xfrm>
            <a:off x="467544" y="1440497"/>
            <a:ext cx="8280920" cy="5417503"/>
          </a:xfrm>
          <a:prstGeom prst="rect">
            <a:avLst/>
          </a:prstGeom>
        </p:spPr>
      </p:pic>
    </p:spTree>
    <p:extLst>
      <p:ext uri="{BB962C8B-B14F-4D97-AF65-F5344CB8AC3E}">
        <p14:creationId xmlns:p14="http://schemas.microsoft.com/office/powerpoint/2010/main" val="1177721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ENTERANCE 80 FEET ROAD</a:t>
            </a:r>
            <a:endParaRPr lang="en-US" dirty="0">
              <a:solidFill>
                <a:srgbClr val="FFFF00"/>
              </a:solidFill>
            </a:endParaRPr>
          </a:p>
        </p:txBody>
      </p:sp>
      <p:pic>
        <p:nvPicPr>
          <p:cNvPr id="1027" name="Picture 3"/>
          <p:cNvPicPr>
            <a:picLocks noChangeAspect="1" noChangeArrowheads="1"/>
          </p:cNvPicPr>
          <p:nvPr/>
        </p:nvPicPr>
        <p:blipFill>
          <a:blip r:embed="rId2"/>
          <a:srcRect/>
          <a:stretch>
            <a:fillRect/>
          </a:stretch>
        </p:blipFill>
        <p:spPr bwMode="auto">
          <a:xfrm>
            <a:off x="0" y="2060976"/>
            <a:ext cx="9144000" cy="41541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ENTRY GATE</a:t>
            </a:r>
            <a:endParaRPr lang="en-IN" dirty="0">
              <a:solidFill>
                <a:srgbClr val="FFFF00"/>
              </a:solidFill>
            </a:endParaRPr>
          </a:p>
        </p:txBody>
      </p:sp>
      <p:pic>
        <p:nvPicPr>
          <p:cNvPr id="3" name="Picture 2"/>
          <p:cNvPicPr/>
          <p:nvPr/>
        </p:nvPicPr>
        <p:blipFill>
          <a:blip r:embed="rId2"/>
          <a:stretch>
            <a:fillRect/>
          </a:stretch>
        </p:blipFill>
        <p:spPr>
          <a:xfrm>
            <a:off x="1" y="1285860"/>
            <a:ext cx="9144000" cy="5546996"/>
          </a:xfrm>
          <a:prstGeom prst="rect">
            <a:avLst/>
          </a:prstGeom>
        </p:spPr>
      </p:pic>
    </p:spTree>
    <p:extLst>
      <p:ext uri="{BB962C8B-B14F-4D97-AF65-F5344CB8AC3E}">
        <p14:creationId xmlns:p14="http://schemas.microsoft.com/office/powerpoint/2010/main" val="731200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FFFF00"/>
                </a:solidFill>
              </a:rPr>
              <a:t>ENTRY GATE EXIT VIEW</a:t>
            </a:r>
            <a:endParaRPr lang="en-IN" dirty="0">
              <a:solidFill>
                <a:srgbClr val="FFFF00"/>
              </a:solidFill>
            </a:endParaRPr>
          </a:p>
        </p:txBody>
      </p:sp>
      <p:pic>
        <p:nvPicPr>
          <p:cNvPr id="3" name="Picture 2"/>
          <p:cNvPicPr/>
          <p:nvPr/>
        </p:nvPicPr>
        <p:blipFill>
          <a:blip r:embed="rId2"/>
          <a:stretch>
            <a:fillRect/>
          </a:stretch>
        </p:blipFill>
        <p:spPr>
          <a:xfrm>
            <a:off x="179512" y="1484784"/>
            <a:ext cx="8784976" cy="5256583"/>
          </a:xfrm>
          <a:prstGeom prst="rect">
            <a:avLst/>
          </a:prstGeom>
        </p:spPr>
      </p:pic>
    </p:spTree>
    <p:extLst>
      <p:ext uri="{BB962C8B-B14F-4D97-AF65-F5344CB8AC3E}">
        <p14:creationId xmlns:p14="http://schemas.microsoft.com/office/powerpoint/2010/main" val="2256948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TotalTime>
  <Words>276</Words>
  <Application>Microsoft Office PowerPoint</Application>
  <PresentationFormat>On-screen Show (4:3)</PresentationFormat>
  <Paragraphs>68</Paragraphs>
  <Slides>17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RERA # RERA # PBRERA-ASR02-PM0125 </vt:lpstr>
      <vt:lpstr>FEW SALIENT FEATURES </vt:lpstr>
      <vt:lpstr>PowerPoint Presentation</vt:lpstr>
      <vt:lpstr>FEATURE ENTRY WALL 1</vt:lpstr>
      <vt:lpstr>FEATURE ENTRY WALL 1</vt:lpstr>
      <vt:lpstr>ENTERANCE 80 FEET ROAD</vt:lpstr>
      <vt:lpstr>ENTRY GATE</vt:lpstr>
      <vt:lpstr>ENTRY GATE EXIT VIEW</vt:lpstr>
      <vt:lpstr>ELEMENTS</vt:lpstr>
      <vt:lpstr>ELEMENTS</vt:lpstr>
      <vt:lpstr>CLOCK TOWER</vt:lpstr>
      <vt:lpstr>WATER HALO </vt:lpstr>
      <vt:lpstr>UNITY TOWER</vt:lpstr>
      <vt:lpstr>KEY PLAN</vt:lpstr>
      <vt:lpstr>LAYOUT PLAN </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31</cp:revision>
  <dcterms:created xsi:type="dcterms:W3CDTF">2019-04-01T06:14:45Z</dcterms:created>
  <dcterms:modified xsi:type="dcterms:W3CDTF">2019-12-27T05:40:36Z</dcterms:modified>
</cp:coreProperties>
</file>